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85" r:id="rId2"/>
    <p:sldId id="268" r:id="rId3"/>
    <p:sldId id="273" r:id="rId4"/>
    <p:sldId id="272" r:id="rId5"/>
    <p:sldId id="487" r:id="rId6"/>
    <p:sldId id="478" r:id="rId7"/>
    <p:sldId id="479" r:id="rId8"/>
    <p:sldId id="488" r:id="rId9"/>
    <p:sldId id="489" r:id="rId10"/>
    <p:sldId id="480" r:id="rId11"/>
    <p:sldId id="490" r:id="rId12"/>
    <p:sldId id="491" r:id="rId13"/>
    <p:sldId id="492" r:id="rId14"/>
    <p:sldId id="481" r:id="rId15"/>
    <p:sldId id="482" r:id="rId16"/>
    <p:sldId id="486" r:id="rId17"/>
    <p:sldId id="483" r:id="rId18"/>
    <p:sldId id="484" r:id="rId19"/>
    <p:sldId id="477" r:id="rId20"/>
    <p:sldId id="271" r:id="rId21"/>
    <p:sldId id="409"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2/mainViewjs.txt" TargetMode="External"/><Relationship Id="rId5" Type="http://schemas.openxmlformats.org/officeDocument/2006/relationships/hyperlink" Target="https://github.com/soyuztechnologies/MouriTechUI5Fiori/blob/master/Day%206/Exercise%202/MainControllerjs.txt" TargetMode="External"/><Relationship Id="rId4" Type="http://schemas.openxmlformats.org/officeDocument/2006/relationships/hyperlink" Target="https://github.com/soyuztechnologies/MouriTechUI5Fiori/blob/master/Day%206/Exercise%202/index.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3/index.txt" TargetMode="External"/><Relationship Id="rId5" Type="http://schemas.openxmlformats.org/officeDocument/2006/relationships/hyperlink" Target="https://github.com/soyuztechnologies/MouriTechUI5Fiori/blob/master/Day%206/Exercise%203/MyXMLcontrollerjs.txt" TargetMode="External"/><Relationship Id="rId4" Type="http://schemas.openxmlformats.org/officeDocument/2006/relationships/hyperlink" Target="https://github.com/soyuztechnologies/MouriTechUI5Fiori/blob/master/Day%206/Exercise%203/MyXMLview.t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sample%20application/index.tx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4" name="Left Brace 263">
            <a:extLst>
              <a:ext uri="{FF2B5EF4-FFF2-40B4-BE49-F238E27FC236}">
                <a16:creationId xmlns:a16="http://schemas.microsoft.com/office/drawing/2014/main" id="{471A81D9-62B6-4449-8824-9650CD53D6A8}"/>
              </a:ext>
            </a:extLst>
          </p:cNvPr>
          <p:cNvSpPr/>
          <p:nvPr/>
        </p:nvSpPr>
        <p:spPr>
          <a:xfrm>
            <a:off x="101713" y="3062970"/>
            <a:ext cx="403956" cy="3464215"/>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Rectangle 264">
            <a:extLst>
              <a:ext uri="{FF2B5EF4-FFF2-40B4-BE49-F238E27FC236}">
                <a16:creationId xmlns:a16="http://schemas.microsoft.com/office/drawing/2014/main" id="{AB80945F-FBC8-4D2A-9ED3-6D8B840CF95F}"/>
              </a:ext>
            </a:extLst>
          </p:cNvPr>
          <p:cNvSpPr/>
          <p:nvPr/>
        </p:nvSpPr>
        <p:spPr>
          <a:xfrm>
            <a:off x="8564186" y="4621132"/>
            <a:ext cx="1542666" cy="6115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t>
            </a:r>
          </a:p>
        </p:txBody>
      </p:sp>
      <p:sp>
        <p:nvSpPr>
          <p:cNvPr id="266" name="Rectangle 265">
            <a:extLst>
              <a:ext uri="{FF2B5EF4-FFF2-40B4-BE49-F238E27FC236}">
                <a16:creationId xmlns:a16="http://schemas.microsoft.com/office/drawing/2014/main" id="{84CD0094-5C60-4C17-986B-9CDE9EB24EA3}"/>
              </a:ext>
            </a:extLst>
          </p:cNvPr>
          <p:cNvSpPr/>
          <p:nvPr/>
        </p:nvSpPr>
        <p:spPr>
          <a:xfrm>
            <a:off x="497654" y="5946828"/>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67" name="Rectangle 266">
            <a:extLst>
              <a:ext uri="{FF2B5EF4-FFF2-40B4-BE49-F238E27FC236}">
                <a16:creationId xmlns:a16="http://schemas.microsoft.com/office/drawing/2014/main" id="{61EF3FDE-C096-4637-8E81-142E0C1DD298}"/>
              </a:ext>
            </a:extLst>
          </p:cNvPr>
          <p:cNvSpPr/>
          <p:nvPr/>
        </p:nvSpPr>
        <p:spPr>
          <a:xfrm>
            <a:off x="2051593"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sp>
        <p:nvSpPr>
          <p:cNvPr id="268" name="Rectangle 267">
            <a:extLst>
              <a:ext uri="{FF2B5EF4-FFF2-40B4-BE49-F238E27FC236}">
                <a16:creationId xmlns:a16="http://schemas.microsoft.com/office/drawing/2014/main" id="{8E81A5AF-24DB-4713-8E08-1240A247FF53}"/>
              </a:ext>
            </a:extLst>
          </p:cNvPr>
          <p:cNvSpPr/>
          <p:nvPr/>
        </p:nvSpPr>
        <p:spPr>
          <a:xfrm>
            <a:off x="3472095"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69" name="Rectangle 268">
            <a:extLst>
              <a:ext uri="{FF2B5EF4-FFF2-40B4-BE49-F238E27FC236}">
                <a16:creationId xmlns:a16="http://schemas.microsoft.com/office/drawing/2014/main" id="{8B2E6DCF-E460-459A-9C78-A843575C157A}"/>
              </a:ext>
            </a:extLst>
          </p:cNvPr>
          <p:cNvSpPr/>
          <p:nvPr/>
        </p:nvSpPr>
        <p:spPr>
          <a:xfrm>
            <a:off x="4796553" y="5250706"/>
            <a:ext cx="1333689"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CheckBox</a:t>
            </a:r>
            <a:endParaRPr lang="en-US" sz="2000" dirty="0"/>
          </a:p>
        </p:txBody>
      </p:sp>
      <p:sp>
        <p:nvSpPr>
          <p:cNvPr id="270" name="Rectangle 269">
            <a:extLst>
              <a:ext uri="{FF2B5EF4-FFF2-40B4-BE49-F238E27FC236}">
                <a16:creationId xmlns:a16="http://schemas.microsoft.com/office/drawing/2014/main" id="{DF5CD734-3202-40E6-88ED-3440756D7763}"/>
              </a:ext>
            </a:extLst>
          </p:cNvPr>
          <p:cNvSpPr/>
          <p:nvPr/>
        </p:nvSpPr>
        <p:spPr>
          <a:xfrm>
            <a:off x="1909187" y="392300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sap.ui.core.Control</a:t>
            </a:r>
            <a:endParaRPr lang="en-US" dirty="0"/>
          </a:p>
        </p:txBody>
      </p:sp>
      <p:cxnSp>
        <p:nvCxnSpPr>
          <p:cNvPr id="271" name="Connector: Elbow 270">
            <a:extLst>
              <a:ext uri="{FF2B5EF4-FFF2-40B4-BE49-F238E27FC236}">
                <a16:creationId xmlns:a16="http://schemas.microsoft.com/office/drawing/2014/main" id="{D3610712-29EA-4E65-8119-475784EF0D61}"/>
              </a:ext>
            </a:extLst>
          </p:cNvPr>
          <p:cNvCxnSpPr>
            <a:cxnSpLocks/>
            <a:stCxn id="281" idx="0"/>
            <a:endCxn id="270" idx="2"/>
          </p:cNvCxnSpPr>
          <p:nvPr/>
        </p:nvCxnSpPr>
        <p:spPr>
          <a:xfrm rot="5400000" flipH="1" flipV="1">
            <a:off x="1898335" y="3603739"/>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930C27CF-D99A-48CD-97B1-C3E288E00FD4}"/>
              </a:ext>
            </a:extLst>
          </p:cNvPr>
          <p:cNvCxnSpPr>
            <a:cxnSpLocks/>
          </p:cNvCxnSpPr>
          <p:nvPr/>
        </p:nvCxnSpPr>
        <p:spPr>
          <a:xfrm rot="5400000" flipH="1" flipV="1">
            <a:off x="2652961" y="4403052"/>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D32D0E09-7B01-40BD-8BEC-2264FC1EA890}"/>
              </a:ext>
            </a:extLst>
          </p:cNvPr>
          <p:cNvCxnSpPr>
            <a:cxnSpLocks/>
            <a:stCxn id="268" idx="0"/>
            <a:endCxn id="270" idx="2"/>
          </p:cNvCxnSpPr>
          <p:nvPr/>
        </p:nvCxnSpPr>
        <p:spPr>
          <a:xfrm rot="16200000" flipV="1">
            <a:off x="3363212" y="4523475"/>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C336468A-E8EE-4675-B0D7-4408F3DD08E3}"/>
              </a:ext>
            </a:extLst>
          </p:cNvPr>
          <p:cNvCxnSpPr>
            <a:cxnSpLocks/>
            <a:stCxn id="269" idx="0"/>
            <a:endCxn id="270" idx="2"/>
          </p:cNvCxnSpPr>
          <p:nvPr/>
        </p:nvCxnSpPr>
        <p:spPr>
          <a:xfrm rot="16200000" flipV="1">
            <a:off x="4049690" y="3836998"/>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A64FE9B8-AE2E-4810-9D3C-CE8C9C0A9B01}"/>
              </a:ext>
            </a:extLst>
          </p:cNvPr>
          <p:cNvSpPr/>
          <p:nvPr/>
        </p:nvSpPr>
        <p:spPr>
          <a:xfrm>
            <a:off x="1909187" y="3074517"/>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sap.ui.core.Element</a:t>
            </a:r>
            <a:endParaRPr lang="en-US" dirty="0"/>
          </a:p>
        </p:txBody>
      </p:sp>
      <p:sp>
        <p:nvSpPr>
          <p:cNvPr id="276" name="Rectangle 275">
            <a:extLst>
              <a:ext uri="{FF2B5EF4-FFF2-40B4-BE49-F238E27FC236}">
                <a16:creationId xmlns:a16="http://schemas.microsoft.com/office/drawing/2014/main" id="{B5A94E60-1F8D-470F-8672-C4CEA295B88D}"/>
              </a:ext>
            </a:extLst>
          </p:cNvPr>
          <p:cNvSpPr/>
          <p:nvPr/>
        </p:nvSpPr>
        <p:spPr>
          <a:xfrm>
            <a:off x="1909187" y="227469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sap.ui.core.managedObejct</a:t>
            </a:r>
            <a:endParaRPr lang="en-US" sz="1800" dirty="0"/>
          </a:p>
        </p:txBody>
      </p:sp>
      <p:sp>
        <p:nvSpPr>
          <p:cNvPr id="277" name="Rectangle 276">
            <a:extLst>
              <a:ext uri="{FF2B5EF4-FFF2-40B4-BE49-F238E27FC236}">
                <a16:creationId xmlns:a16="http://schemas.microsoft.com/office/drawing/2014/main" id="{9F1EE607-7A85-420B-A351-C49F4B42286E}"/>
              </a:ext>
            </a:extLst>
          </p:cNvPr>
          <p:cNvSpPr/>
          <p:nvPr/>
        </p:nvSpPr>
        <p:spPr>
          <a:xfrm>
            <a:off x="1952224" y="1507971"/>
            <a:ext cx="3092656"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Object</a:t>
            </a:r>
          </a:p>
        </p:txBody>
      </p:sp>
      <p:cxnSp>
        <p:nvCxnSpPr>
          <p:cNvPr id="278" name="Straight Arrow Connector 277">
            <a:extLst>
              <a:ext uri="{FF2B5EF4-FFF2-40B4-BE49-F238E27FC236}">
                <a16:creationId xmlns:a16="http://schemas.microsoft.com/office/drawing/2014/main" id="{9D1B869A-DC1B-432E-9DC5-D9A0D67A41C5}"/>
              </a:ext>
            </a:extLst>
          </p:cNvPr>
          <p:cNvCxnSpPr>
            <a:cxnSpLocks/>
            <a:stCxn id="270" idx="0"/>
            <a:endCxn id="275" idx="2"/>
          </p:cNvCxnSpPr>
          <p:nvPr/>
        </p:nvCxnSpPr>
        <p:spPr>
          <a:xfrm flipV="1">
            <a:off x="3498552" y="3539644"/>
            <a:ext cx="0" cy="38336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0FAD18B4-910F-4DA2-9A23-5E5FD3FD64BF}"/>
              </a:ext>
            </a:extLst>
          </p:cNvPr>
          <p:cNvCxnSpPr>
            <a:cxnSpLocks/>
            <a:stCxn id="275" idx="0"/>
            <a:endCxn id="276" idx="2"/>
          </p:cNvCxnSpPr>
          <p:nvPr/>
        </p:nvCxnSpPr>
        <p:spPr>
          <a:xfrm flipV="1">
            <a:off x="3498552" y="2739825"/>
            <a:ext cx="0" cy="33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B065874-D142-4C22-9FDE-BD240DD2982D}"/>
              </a:ext>
            </a:extLst>
          </p:cNvPr>
          <p:cNvCxnSpPr>
            <a:cxnSpLocks/>
            <a:stCxn id="276" idx="0"/>
            <a:endCxn id="277" idx="2"/>
          </p:cNvCxnSpPr>
          <p:nvPr/>
        </p:nvCxnSpPr>
        <p:spPr>
          <a:xfrm flipV="1">
            <a:off x="3498552" y="1973098"/>
            <a:ext cx="0" cy="30160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945E5701-3589-4C3D-8F8B-3C77D2BFD33F}"/>
              </a:ext>
            </a:extLst>
          </p:cNvPr>
          <p:cNvSpPr/>
          <p:nvPr/>
        </p:nvSpPr>
        <p:spPr>
          <a:xfrm>
            <a:off x="405180" y="5203956"/>
            <a:ext cx="1417516" cy="4297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InputBase</a:t>
            </a:r>
            <a:endParaRPr lang="en-US" sz="2000" dirty="0"/>
          </a:p>
        </p:txBody>
      </p:sp>
      <p:cxnSp>
        <p:nvCxnSpPr>
          <p:cNvPr id="282" name="Straight Arrow Connector 281">
            <a:extLst>
              <a:ext uri="{FF2B5EF4-FFF2-40B4-BE49-F238E27FC236}">
                <a16:creationId xmlns:a16="http://schemas.microsoft.com/office/drawing/2014/main" id="{7000A736-6669-465C-9244-E7556E506FC2}"/>
              </a:ext>
            </a:extLst>
          </p:cNvPr>
          <p:cNvCxnSpPr>
            <a:cxnSpLocks/>
            <a:stCxn id="266" idx="0"/>
            <a:endCxn id="281" idx="2"/>
          </p:cNvCxnSpPr>
          <p:nvPr/>
        </p:nvCxnSpPr>
        <p:spPr>
          <a:xfrm flipV="1">
            <a:off x="1113938" y="5633747"/>
            <a:ext cx="0" cy="31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Rectangle 282">
            <a:extLst>
              <a:ext uri="{FF2B5EF4-FFF2-40B4-BE49-F238E27FC236}">
                <a16:creationId xmlns:a16="http://schemas.microsoft.com/office/drawing/2014/main" id="{B11037F0-6FBC-4969-880A-02C168FFCAE1}"/>
              </a:ext>
            </a:extLst>
          </p:cNvPr>
          <p:cNvSpPr/>
          <p:nvPr/>
        </p:nvSpPr>
        <p:spPr>
          <a:xfrm>
            <a:off x="6359723" y="525931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a:t>
            </a:r>
          </a:p>
        </p:txBody>
      </p:sp>
      <p:cxnSp>
        <p:nvCxnSpPr>
          <p:cNvPr id="284" name="Connector: Elbow 283">
            <a:extLst>
              <a:ext uri="{FF2B5EF4-FFF2-40B4-BE49-F238E27FC236}">
                <a16:creationId xmlns:a16="http://schemas.microsoft.com/office/drawing/2014/main" id="{2146ECE0-E3A6-47A8-BFED-599480C5C260}"/>
              </a:ext>
            </a:extLst>
          </p:cNvPr>
          <p:cNvCxnSpPr>
            <a:stCxn id="283" idx="0"/>
            <a:endCxn id="270" idx="2"/>
          </p:cNvCxnSpPr>
          <p:nvPr/>
        </p:nvCxnSpPr>
        <p:spPr>
          <a:xfrm rot="16200000" flipV="1">
            <a:off x="4801691" y="3084996"/>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F78F8F09-7420-4D30-AE62-DC6681EBCAE8}"/>
              </a:ext>
            </a:extLst>
          </p:cNvPr>
          <p:cNvCxnSpPr>
            <a:cxnSpLocks/>
            <a:endCxn id="286" idx="3"/>
          </p:cNvCxnSpPr>
          <p:nvPr/>
        </p:nvCxnSpPr>
        <p:spPr>
          <a:xfrm rot="10800000" flipV="1">
            <a:off x="7821772" y="4898158"/>
            <a:ext cx="794414" cy="669142"/>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6" name="Flowchart: Decision 285">
            <a:extLst>
              <a:ext uri="{FF2B5EF4-FFF2-40B4-BE49-F238E27FC236}">
                <a16:creationId xmlns:a16="http://schemas.microsoft.com/office/drawing/2014/main" id="{101249B3-40A3-4CB5-B729-9EBC62772C76}"/>
              </a:ext>
            </a:extLst>
          </p:cNvPr>
          <p:cNvSpPr/>
          <p:nvPr/>
        </p:nvSpPr>
        <p:spPr>
          <a:xfrm>
            <a:off x="7550743" y="5500854"/>
            <a:ext cx="271028" cy="132893"/>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3" name="Connector: Elbow 402">
            <a:extLst>
              <a:ext uri="{FF2B5EF4-FFF2-40B4-BE49-F238E27FC236}">
                <a16:creationId xmlns:a16="http://schemas.microsoft.com/office/drawing/2014/main" id="{5FDDFB58-9E45-418A-907E-28720778C003}"/>
              </a:ext>
            </a:extLst>
          </p:cNvPr>
          <p:cNvCxnSpPr>
            <a:cxnSpLocks/>
          </p:cNvCxnSpPr>
          <p:nvPr/>
        </p:nvCxnSpPr>
        <p:spPr>
          <a:xfrm rot="5400000" flipH="1" flipV="1">
            <a:off x="2652961" y="4403051"/>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34F0F1F2-EF47-4045-8117-BA3C87CB1B03}"/>
              </a:ext>
            </a:extLst>
          </p:cNvPr>
          <p:cNvCxnSpPr>
            <a:cxnSpLocks/>
          </p:cNvCxnSpPr>
          <p:nvPr/>
        </p:nvCxnSpPr>
        <p:spPr>
          <a:xfrm rot="16200000" flipV="1">
            <a:off x="3363212" y="4523474"/>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2E836B6A-2476-4AA7-BF74-2D3DB8FC6C39}"/>
              </a:ext>
            </a:extLst>
          </p:cNvPr>
          <p:cNvCxnSpPr/>
          <p:nvPr/>
        </p:nvCxnSpPr>
        <p:spPr>
          <a:xfrm rot="16200000" flipV="1">
            <a:off x="4801691" y="3084995"/>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405">
            <a:extLst>
              <a:ext uri="{FF2B5EF4-FFF2-40B4-BE49-F238E27FC236}">
                <a16:creationId xmlns:a16="http://schemas.microsoft.com/office/drawing/2014/main" id="{ADE3421D-E9C1-4FB1-AF4D-7BAEFFA74E7A}"/>
              </a:ext>
            </a:extLst>
          </p:cNvPr>
          <p:cNvCxnSpPr>
            <a:cxnSpLocks/>
          </p:cNvCxnSpPr>
          <p:nvPr/>
        </p:nvCxnSpPr>
        <p:spPr>
          <a:xfrm rot="5400000" flipH="1" flipV="1">
            <a:off x="1898335" y="3603736"/>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62300804-21B1-43DD-8B7A-E16EA9A27503}"/>
              </a:ext>
            </a:extLst>
          </p:cNvPr>
          <p:cNvCxnSpPr>
            <a:cxnSpLocks/>
          </p:cNvCxnSpPr>
          <p:nvPr/>
        </p:nvCxnSpPr>
        <p:spPr>
          <a:xfrm rot="16200000" flipV="1">
            <a:off x="4049690" y="3836995"/>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5585B194-B604-4F42-BC29-7792CC87EAEF}"/>
              </a:ext>
            </a:extLst>
          </p:cNvPr>
          <p:cNvCxnSpPr>
            <a:cxnSpLocks/>
          </p:cNvCxnSpPr>
          <p:nvPr/>
        </p:nvCxnSpPr>
        <p:spPr>
          <a:xfrm rot="5400000" flipH="1" flipV="1">
            <a:off x="2652961" y="4403048"/>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Connector: Elbow 408">
            <a:extLst>
              <a:ext uri="{FF2B5EF4-FFF2-40B4-BE49-F238E27FC236}">
                <a16:creationId xmlns:a16="http://schemas.microsoft.com/office/drawing/2014/main" id="{2A44FCA5-CBD8-4E93-93F1-97D7C9868E20}"/>
              </a:ext>
            </a:extLst>
          </p:cNvPr>
          <p:cNvCxnSpPr>
            <a:cxnSpLocks/>
          </p:cNvCxnSpPr>
          <p:nvPr/>
        </p:nvCxnSpPr>
        <p:spPr>
          <a:xfrm rot="16200000" flipV="1">
            <a:off x="3363212" y="4523471"/>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D5841982-414A-48BD-B574-0F3A30F3DEE8}"/>
              </a:ext>
            </a:extLst>
          </p:cNvPr>
          <p:cNvCxnSpPr/>
          <p:nvPr/>
        </p:nvCxnSpPr>
        <p:spPr>
          <a:xfrm rot="16200000" flipV="1">
            <a:off x="4801691" y="3084992"/>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DC106DE3-935D-422E-824E-00352C0CF97A}"/>
              </a:ext>
            </a:extLst>
          </p:cNvPr>
          <p:cNvCxnSpPr>
            <a:cxnSpLocks/>
          </p:cNvCxnSpPr>
          <p:nvPr/>
        </p:nvCxnSpPr>
        <p:spPr>
          <a:xfrm flipV="1">
            <a:off x="3498552" y="2738860"/>
            <a:ext cx="0" cy="3346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20D760E4-5EF8-4FCE-90EF-AEDA9701C90D}"/>
              </a:ext>
            </a:extLst>
          </p:cNvPr>
          <p:cNvCxnSpPr>
            <a:cxnSpLocks/>
          </p:cNvCxnSpPr>
          <p:nvPr/>
        </p:nvCxnSpPr>
        <p:spPr>
          <a:xfrm flipV="1">
            <a:off x="1113938" y="5632782"/>
            <a:ext cx="0" cy="31308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Connector: Elbow 412">
            <a:extLst>
              <a:ext uri="{FF2B5EF4-FFF2-40B4-BE49-F238E27FC236}">
                <a16:creationId xmlns:a16="http://schemas.microsoft.com/office/drawing/2014/main" id="{4482084D-211C-40BD-8540-3BE9DA5CAB4E}"/>
              </a:ext>
            </a:extLst>
          </p:cNvPr>
          <p:cNvCxnSpPr>
            <a:cxnSpLocks/>
          </p:cNvCxnSpPr>
          <p:nvPr/>
        </p:nvCxnSpPr>
        <p:spPr>
          <a:xfrm rot="5400000" flipH="1" flipV="1">
            <a:off x="1898335" y="3602771"/>
            <a:ext cx="815821" cy="2384614"/>
          </a:xfrm>
          <a:prstGeom prst="bentConnector3">
            <a:avLst>
              <a:gd name="adj1" fmla="val 50000"/>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040DD1EC-B51D-4423-81A5-F18FFE37BC14}"/>
              </a:ext>
            </a:extLst>
          </p:cNvPr>
          <p:cNvCxnSpPr>
            <a:cxnSpLocks/>
          </p:cNvCxnSpPr>
          <p:nvPr/>
        </p:nvCxnSpPr>
        <p:spPr>
          <a:xfrm rot="16200000" flipV="1">
            <a:off x="4049690" y="3836030"/>
            <a:ext cx="862571" cy="1964846"/>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Connector: Elbow 414">
            <a:extLst>
              <a:ext uri="{FF2B5EF4-FFF2-40B4-BE49-F238E27FC236}">
                <a16:creationId xmlns:a16="http://schemas.microsoft.com/office/drawing/2014/main" id="{3CF9D145-861D-43AB-AE59-5E86580F7BC8}"/>
              </a:ext>
            </a:extLst>
          </p:cNvPr>
          <p:cNvCxnSpPr>
            <a:cxnSpLocks/>
          </p:cNvCxnSpPr>
          <p:nvPr/>
        </p:nvCxnSpPr>
        <p:spPr>
          <a:xfrm rot="5400000" flipH="1" flipV="1">
            <a:off x="2652961" y="4402083"/>
            <a:ext cx="860508" cy="83067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94D8DC7D-0003-452D-A0CF-E0617B47AC84}"/>
              </a:ext>
            </a:extLst>
          </p:cNvPr>
          <p:cNvCxnSpPr>
            <a:cxnSpLocks/>
          </p:cNvCxnSpPr>
          <p:nvPr/>
        </p:nvCxnSpPr>
        <p:spPr>
          <a:xfrm rot="16200000" flipV="1">
            <a:off x="3363212" y="4522506"/>
            <a:ext cx="860508" cy="589827"/>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Connector: Elbow 416">
            <a:extLst>
              <a:ext uri="{FF2B5EF4-FFF2-40B4-BE49-F238E27FC236}">
                <a16:creationId xmlns:a16="http://schemas.microsoft.com/office/drawing/2014/main" id="{5367A633-7AC1-4ADC-8C3D-E080591A7418}"/>
              </a:ext>
            </a:extLst>
          </p:cNvPr>
          <p:cNvCxnSpPr/>
          <p:nvPr/>
        </p:nvCxnSpPr>
        <p:spPr>
          <a:xfrm rot="16200000" flipV="1">
            <a:off x="4801691" y="3084027"/>
            <a:ext cx="871178" cy="347745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AF4B3E4E-9F85-4055-A64F-DCC89E3283AE}"/>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Tree>
    <p:extLst>
      <p:ext uri="{BB962C8B-B14F-4D97-AF65-F5344CB8AC3E}">
        <p14:creationId xmlns:p14="http://schemas.microsoft.com/office/powerpoint/2010/main" val="57334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599" y="1182587"/>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defTabSz="914126"/>
            <a:r>
              <a:rPr lang="en-US" sz="1799" dirty="0">
                <a:solidFill>
                  <a:prstClr val="black"/>
                </a:solidFill>
              </a:rPr>
              <a:t>Design a login screen using </a:t>
            </a:r>
            <a:r>
              <a:rPr lang="en-US" sz="1799" b="1" dirty="0" err="1">
                <a:solidFill>
                  <a:prstClr val="black"/>
                </a:solidFill>
              </a:rPr>
              <a:t>SimpleForm</a:t>
            </a:r>
            <a:r>
              <a:rPr lang="en-US" sz="1799" dirty="0">
                <a:solidFill>
                  <a:prstClr val="black"/>
                </a:solidFill>
              </a:rPr>
              <a:t> control and when we enter user and password same, show message a s login success.</a:t>
            </a:r>
          </a:p>
          <a:p>
            <a:endParaRPr lang="en-US" dirty="0"/>
          </a:p>
          <a:p>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6797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XML view over JS View</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XML is industry Standard</a:t>
            </a:r>
          </a:p>
          <a:p>
            <a:pPr marL="285750" indent="-285750">
              <a:buFont typeface="Wingdings" panose="05000000000000000000" pitchFamily="2" charset="2"/>
              <a:buChar char="q"/>
            </a:pPr>
            <a:r>
              <a:rPr lang="en-US" sz="1800" dirty="0"/>
              <a:t>XML handles control ID properly</a:t>
            </a:r>
          </a:p>
          <a:p>
            <a:pPr marL="285750" indent="-285750">
              <a:buFont typeface="Wingdings" panose="05000000000000000000" pitchFamily="2" charset="2"/>
              <a:buChar char="q"/>
            </a:pPr>
            <a:r>
              <a:rPr lang="en-US" sz="1800" dirty="0"/>
              <a:t>The Controller object is auto set as this in event handler</a:t>
            </a:r>
          </a:p>
          <a:p>
            <a:pPr marL="285750" indent="-285750">
              <a:buFont typeface="Wingdings" panose="05000000000000000000" pitchFamily="2" charset="2"/>
              <a:buChar char="q"/>
            </a:pPr>
            <a:r>
              <a:rPr lang="en-US" sz="1800" dirty="0"/>
              <a:t>XML Rendering is much faster than JS</a:t>
            </a:r>
          </a:p>
          <a:p>
            <a:pPr marL="285750" indent="-285750">
              <a:buFont typeface="Wingdings" panose="05000000000000000000" pitchFamily="2" charset="2"/>
              <a:buChar char="q"/>
            </a:pPr>
            <a:r>
              <a:rPr lang="en-US" sz="1800" dirty="0"/>
              <a:t>XML as View, We follow proper MVC</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A302EBAD-9B0B-4ABE-AB5F-13161A2462D8}"/>
              </a:ext>
            </a:extLst>
          </p:cNvPr>
          <p:cNvSpPr txBox="1">
            <a:spLocks/>
          </p:cNvSpPr>
          <p:nvPr/>
        </p:nvSpPr>
        <p:spPr>
          <a:xfrm>
            <a:off x="261763" y="2870233"/>
            <a:ext cx="11118912" cy="20130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oper Black" panose="0208090404030B020404" pitchFamily="18" charset="0"/>
              </a:rPr>
              <a:t>Important Points</a:t>
            </a:r>
          </a:p>
          <a:p>
            <a:endParaRPr lang="en-US" sz="1800" dirty="0">
              <a:latin typeface="Cooper Black" panose="0208090404030B020404" pitchFamily="18" charset="0"/>
            </a:endParaRPr>
          </a:p>
          <a:p>
            <a:pPr marL="457200" indent="-457200">
              <a:buFont typeface="Wingdings" panose="05000000000000000000" pitchFamily="2" charset="2"/>
              <a:buChar char="§"/>
            </a:pPr>
            <a:r>
              <a:rPr lang="en-US" sz="1800" dirty="0">
                <a:latin typeface="+mn-lt"/>
              </a:rPr>
              <a:t>When an aggregation is default aggregation, whether we put the name of </a:t>
            </a:r>
            <a:r>
              <a:rPr lang="en-US" sz="1800" dirty="0" err="1">
                <a:latin typeface="+mn-lt"/>
              </a:rPr>
              <a:t>agg</a:t>
            </a:r>
            <a:r>
              <a:rPr lang="en-US" sz="1800" dirty="0">
                <a:latin typeface="+mn-lt"/>
              </a:rPr>
              <a:t>. Or not, we will always have the possibility to add controls inside of it w/o mentioning it.</a:t>
            </a:r>
          </a:p>
          <a:p>
            <a:pPr marL="457200" indent="-457200">
              <a:buFont typeface="Wingdings" panose="05000000000000000000" pitchFamily="2" charset="2"/>
              <a:buChar char="§"/>
            </a:pPr>
            <a:r>
              <a:rPr lang="en-US" sz="1800" dirty="0">
                <a:latin typeface="+mn-lt"/>
              </a:rPr>
              <a:t>When we use an aggregation of a control, the aggregation must follow same namespace as the parent control.</a:t>
            </a:r>
          </a:p>
          <a:p>
            <a:endParaRPr lang="en-US" sz="1800" dirty="0">
              <a:latin typeface="Cooper Black" panose="0208090404030B020404" pitchFamily="18" charset="0"/>
            </a:endParaRPr>
          </a:p>
        </p:txBody>
      </p:sp>
    </p:spTree>
    <p:extLst>
      <p:ext uri="{BB962C8B-B14F-4D97-AF65-F5344CB8AC3E}">
        <p14:creationId xmlns:p14="http://schemas.microsoft.com/office/powerpoint/2010/main" val="171476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970318"/>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Models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Internal Flow of UI5 Application</a:t>
            </a:r>
          </a:p>
          <a:p>
            <a:pPr marL="742950" lvl="1" indent="-285750" algn="just">
              <a:buFont typeface="Arial" panose="020B0604020202020204" pitchFamily="34" charset="0"/>
              <a:buChar char="•"/>
            </a:pPr>
            <a:r>
              <a:rPr lang="en-US" dirty="0"/>
              <a:t>Steps to create SAP UI5 Project</a:t>
            </a:r>
          </a:p>
          <a:p>
            <a:pPr marL="742950" lvl="1" indent="-285750" algn="just">
              <a:buFont typeface="Arial" panose="020B0604020202020204" pitchFamily="34" charset="0"/>
              <a:buChar char="•"/>
            </a:pPr>
            <a:r>
              <a:rPr lang="en-US" dirty="0"/>
              <a:t>Basic of OOPS</a:t>
            </a:r>
          </a:p>
          <a:p>
            <a:pPr marL="742950" lvl="1" indent="-285750" algn="just">
              <a:buFont typeface="Arial" panose="020B0604020202020204" pitchFamily="34" charset="0"/>
              <a:buChar char="•"/>
            </a:pPr>
            <a:r>
              <a:rPr lang="en-US" dirty="0"/>
              <a:t>Concept of Control Hierarchy</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Introduction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4910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9302C9-8415-4B79-9411-EA51AFA7F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3" name="Title 3">
            <a:extLst>
              <a:ext uri="{FF2B5EF4-FFF2-40B4-BE49-F238E27FC236}">
                <a16:creationId xmlns:a16="http://schemas.microsoft.com/office/drawing/2014/main" id="{B49178E9-34BB-4545-9BD4-85971CD24DD6}"/>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24" name="TextBox 23">
            <a:extLst>
              <a:ext uri="{FF2B5EF4-FFF2-40B4-BE49-F238E27FC236}">
                <a16:creationId xmlns:a16="http://schemas.microsoft.com/office/drawing/2014/main" id="{63143075-42A7-43C0-9558-F2645255D54E}"/>
              </a:ext>
            </a:extLst>
          </p:cNvPr>
          <p:cNvSpPr txBox="1"/>
          <p:nvPr/>
        </p:nvSpPr>
        <p:spPr>
          <a:xfrm>
            <a:off x="261764" y="899721"/>
            <a:ext cx="11118914"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25" name="Footer Placeholder 45">
            <a:extLst>
              <a:ext uri="{FF2B5EF4-FFF2-40B4-BE49-F238E27FC236}">
                <a16:creationId xmlns:a16="http://schemas.microsoft.com/office/drawing/2014/main" id="{380C9ABC-DED0-473E-BEC6-803B6F6CD0D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 name="TextBox 25">
            <a:extLst>
              <a:ext uri="{FF2B5EF4-FFF2-40B4-BE49-F238E27FC236}">
                <a16:creationId xmlns:a16="http://schemas.microsoft.com/office/drawing/2014/main" id="{F2B289FC-9FFD-493A-BF5B-8A871A3A56B2}"/>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27" name="Group 26">
            <a:extLst>
              <a:ext uri="{FF2B5EF4-FFF2-40B4-BE49-F238E27FC236}">
                <a16:creationId xmlns:a16="http://schemas.microsoft.com/office/drawing/2014/main" id="{9DE8046C-F53F-4DE8-99D0-E0BBB418D032}"/>
              </a:ext>
            </a:extLst>
          </p:cNvPr>
          <p:cNvGrpSpPr/>
          <p:nvPr/>
        </p:nvGrpSpPr>
        <p:grpSpPr>
          <a:xfrm>
            <a:off x="2409654" y="3792656"/>
            <a:ext cx="6096342" cy="2730590"/>
            <a:chOff x="2894012" y="1274763"/>
            <a:chExt cx="6216163" cy="4253562"/>
          </a:xfrm>
        </p:grpSpPr>
        <p:grpSp>
          <p:nvGrpSpPr>
            <p:cNvPr id="28" name="Group 27">
              <a:extLst>
                <a:ext uri="{FF2B5EF4-FFF2-40B4-BE49-F238E27FC236}">
                  <a16:creationId xmlns:a16="http://schemas.microsoft.com/office/drawing/2014/main" id="{A33CEA4E-31A7-4110-8C4A-110D359324FC}"/>
                </a:ext>
              </a:extLst>
            </p:cNvPr>
            <p:cNvGrpSpPr/>
            <p:nvPr/>
          </p:nvGrpSpPr>
          <p:grpSpPr>
            <a:xfrm>
              <a:off x="3359637" y="1274763"/>
              <a:ext cx="5750538" cy="3773488"/>
              <a:chOff x="2038350" y="1889126"/>
              <a:chExt cx="4700588" cy="3084513"/>
            </a:xfrm>
          </p:grpSpPr>
          <p:sp>
            <p:nvSpPr>
              <p:cNvPr id="38" name="Freeform 126">
                <a:extLst>
                  <a:ext uri="{FF2B5EF4-FFF2-40B4-BE49-F238E27FC236}">
                    <a16:creationId xmlns:a16="http://schemas.microsoft.com/office/drawing/2014/main" id="{514A2F5D-98C7-4B46-98F2-6782F30D65CC}"/>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138">
                <a:extLst>
                  <a:ext uri="{FF2B5EF4-FFF2-40B4-BE49-F238E27FC236}">
                    <a16:creationId xmlns:a16="http://schemas.microsoft.com/office/drawing/2014/main" id="{2694B016-DB1D-421A-AD22-B8B96A2A6643}"/>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163">
                <a:extLst>
                  <a:ext uri="{FF2B5EF4-FFF2-40B4-BE49-F238E27FC236}">
                    <a16:creationId xmlns:a16="http://schemas.microsoft.com/office/drawing/2014/main" id="{85000642-352A-47D4-87BC-DE445A4C08C5}"/>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41" name="Freeform 176">
                <a:extLst>
                  <a:ext uri="{FF2B5EF4-FFF2-40B4-BE49-F238E27FC236}">
                    <a16:creationId xmlns:a16="http://schemas.microsoft.com/office/drawing/2014/main" id="{0AAA3E71-CC14-4108-BE73-027103689B97}"/>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B9827BCC-0FE1-4317-84AA-C01F824F846D}"/>
                  </a:ext>
                </a:extLst>
              </p:cNvPr>
              <p:cNvGrpSpPr/>
              <p:nvPr/>
            </p:nvGrpSpPr>
            <p:grpSpPr>
              <a:xfrm>
                <a:off x="2038350" y="1889126"/>
                <a:ext cx="287338" cy="2922587"/>
                <a:chOff x="2038350" y="1889126"/>
                <a:chExt cx="287338" cy="2922587"/>
              </a:xfrm>
            </p:grpSpPr>
            <p:sp>
              <p:nvSpPr>
                <p:cNvPr id="47" name="Freeform 105">
                  <a:extLst>
                    <a:ext uri="{FF2B5EF4-FFF2-40B4-BE49-F238E27FC236}">
                      <a16:creationId xmlns:a16="http://schemas.microsoft.com/office/drawing/2014/main" id="{5B390F47-5D24-4513-8D62-B28D64ACFE78}"/>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219">
                  <a:extLst>
                    <a:ext uri="{FF2B5EF4-FFF2-40B4-BE49-F238E27FC236}">
                      <a16:creationId xmlns:a16="http://schemas.microsoft.com/office/drawing/2014/main" id="{AC2CD0E5-0275-4804-A09F-43A9769D1F3F}"/>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223">
                  <a:extLst>
                    <a:ext uri="{FF2B5EF4-FFF2-40B4-BE49-F238E27FC236}">
                      <a16:creationId xmlns:a16="http://schemas.microsoft.com/office/drawing/2014/main" id="{09B30737-EC40-4235-9E5B-3B69E0D4CE8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CEC5EE71-A19D-409F-A5A1-BD1B8E491F12}"/>
                  </a:ext>
                </a:extLst>
              </p:cNvPr>
              <p:cNvGrpSpPr/>
              <p:nvPr/>
            </p:nvGrpSpPr>
            <p:grpSpPr>
              <a:xfrm>
                <a:off x="2178050" y="4683126"/>
                <a:ext cx="4560888" cy="290513"/>
                <a:chOff x="2178050" y="4683126"/>
                <a:chExt cx="4560888" cy="290513"/>
              </a:xfrm>
            </p:grpSpPr>
            <p:sp>
              <p:nvSpPr>
                <p:cNvPr id="44" name="Freeform 116">
                  <a:extLst>
                    <a:ext uri="{FF2B5EF4-FFF2-40B4-BE49-F238E27FC236}">
                      <a16:creationId xmlns:a16="http://schemas.microsoft.com/office/drawing/2014/main" id="{52458ABB-126A-4318-A68E-530C4FFEB0C1}"/>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225">
                  <a:extLst>
                    <a:ext uri="{FF2B5EF4-FFF2-40B4-BE49-F238E27FC236}">
                      <a16:creationId xmlns:a16="http://schemas.microsoft.com/office/drawing/2014/main" id="{A25C2AB1-4A79-4B61-854C-9624C011CB8F}"/>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251B1B60-B883-4713-91CD-372378DF30F8}"/>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29" name="TextBox 28">
              <a:extLst>
                <a:ext uri="{FF2B5EF4-FFF2-40B4-BE49-F238E27FC236}">
                  <a16:creationId xmlns:a16="http://schemas.microsoft.com/office/drawing/2014/main" id="{7C0D350B-5BF8-4795-A68A-2BD678ECB626}"/>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30" name="TextBox 29">
              <a:extLst>
                <a:ext uri="{FF2B5EF4-FFF2-40B4-BE49-F238E27FC236}">
                  <a16:creationId xmlns:a16="http://schemas.microsoft.com/office/drawing/2014/main" id="{28C8B5E3-66BB-4524-84B5-C5E6A3240E3F}"/>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31" name="TextBox 30">
              <a:extLst>
                <a:ext uri="{FF2B5EF4-FFF2-40B4-BE49-F238E27FC236}">
                  <a16:creationId xmlns:a16="http://schemas.microsoft.com/office/drawing/2014/main" id="{207FBBC2-FC8C-4C2D-9F5C-F42381A5D480}"/>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32" name="TextBox 31">
              <a:extLst>
                <a:ext uri="{FF2B5EF4-FFF2-40B4-BE49-F238E27FC236}">
                  <a16:creationId xmlns:a16="http://schemas.microsoft.com/office/drawing/2014/main" id="{20A9C3CE-09CA-4B48-9861-65AB1D2D4E58}"/>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33" name="TextBox 32">
              <a:extLst>
                <a:ext uri="{FF2B5EF4-FFF2-40B4-BE49-F238E27FC236}">
                  <a16:creationId xmlns:a16="http://schemas.microsoft.com/office/drawing/2014/main" id="{263D2ED6-2A6A-4442-A7E4-A4196752E1D4}"/>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26EE8733-89A3-4F9A-8DE4-5B5109D6391A}"/>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76E9EF6D-A8BC-4506-B47A-C2338F8816EC}"/>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896BEA86-DB33-420C-84A8-CF7B7007EBB4}"/>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37" name="TextBox 36">
              <a:extLst>
                <a:ext uri="{FF2B5EF4-FFF2-40B4-BE49-F238E27FC236}">
                  <a16:creationId xmlns:a16="http://schemas.microsoft.com/office/drawing/2014/main" id="{59AA5145-9B35-4244-BF6B-D3F88287B74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50" name="TextBox 49">
            <a:extLst>
              <a:ext uri="{FF2B5EF4-FFF2-40B4-BE49-F238E27FC236}">
                <a16:creationId xmlns:a16="http://schemas.microsoft.com/office/drawing/2014/main" id="{CBCB1B29-D3F9-4EB1-AAF8-2D4CF0F509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51" name="TextBox 50">
            <a:extLst>
              <a:ext uri="{FF2B5EF4-FFF2-40B4-BE49-F238E27FC236}">
                <a16:creationId xmlns:a16="http://schemas.microsoft.com/office/drawing/2014/main" id="{164B50E6-852E-481E-B07C-1E926E95C00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52" name="TextBox 51">
            <a:extLst>
              <a:ext uri="{FF2B5EF4-FFF2-40B4-BE49-F238E27FC236}">
                <a16:creationId xmlns:a16="http://schemas.microsoft.com/office/drawing/2014/main" id="{A6FF29B4-14CD-45A1-AFD2-3BB077EE8355}"/>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53" name="TextBox 52">
            <a:extLst>
              <a:ext uri="{FF2B5EF4-FFF2-40B4-BE49-F238E27FC236}">
                <a16:creationId xmlns:a16="http://schemas.microsoft.com/office/drawing/2014/main" id="{4E534353-E89B-4CD7-9A69-AF97C4A9CB5B}"/>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54" name="TextBox 53">
            <a:extLst>
              <a:ext uri="{FF2B5EF4-FFF2-40B4-BE49-F238E27FC236}">
                <a16:creationId xmlns:a16="http://schemas.microsoft.com/office/drawing/2014/main" id="{24C4E6D5-59DE-400A-B25C-7370797D895F}"/>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55" name="TextBox 54">
            <a:extLst>
              <a:ext uri="{FF2B5EF4-FFF2-40B4-BE49-F238E27FC236}">
                <a16:creationId xmlns:a16="http://schemas.microsoft.com/office/drawing/2014/main" id="{0DE2338D-0F92-435F-B0BF-C727BC05DE54}"/>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17374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90918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sz="1800" b="0" i="0" u="none" strike="noStrike" dirty="0">
                <a:solidFill>
                  <a:srgbClr val="000000"/>
                </a:solidFill>
                <a:effectLst/>
              </a:rPr>
              <a:t>ANY JS file which we create in SAPUI5 always starts with AMD like syntax.</a:t>
            </a:r>
          </a:p>
          <a:p>
            <a:pPr marL="285750" indent="-285750">
              <a:buFontTx/>
              <a:buChar char="-"/>
            </a:pPr>
            <a:r>
              <a:rPr lang="en-US" sz="1799" dirty="0">
                <a:solidFill>
                  <a:prstClr val="black"/>
                </a:solidFill>
                <a:latin typeface="Calibri"/>
              </a:rPr>
              <a:t>In JS when use module, we use </a:t>
            </a:r>
            <a:r>
              <a:rPr lang="en-US" sz="1799" b="1" dirty="0">
                <a:solidFill>
                  <a:prstClr val="black"/>
                </a:solidFill>
                <a:latin typeface="Calibri"/>
              </a:rPr>
              <a:t>extend </a:t>
            </a:r>
            <a:r>
              <a:rPr lang="en-US" sz="1799" dirty="0">
                <a:solidFill>
                  <a:prstClr val="black"/>
                </a:solidFill>
                <a:latin typeface="Calibri"/>
              </a:rPr>
              <a:t>keyword to define inheritance.</a:t>
            </a:r>
            <a:endParaRPr lang="en-US" dirty="0"/>
          </a:p>
          <a:p>
            <a:pPr marL="285750" indent="-285750">
              <a:buFontTx/>
              <a:buChar char="-"/>
            </a:pPr>
            <a:r>
              <a:rPr lang="en-US" b="0" i="0" dirty="0">
                <a:solidFill>
                  <a:srgbClr val="32363A"/>
                </a:solidFill>
                <a:effectLst/>
              </a:rPr>
              <a:t>You define a simple controller as follows:</a:t>
            </a:r>
          </a:p>
          <a:p>
            <a:endParaRPr lang="en-US" dirty="0">
              <a:solidFill>
                <a:srgbClr val="32363A"/>
              </a:solidFill>
            </a:endParaRPr>
          </a:p>
          <a:p>
            <a:r>
              <a:rPr lang="en-US" dirty="0">
                <a:solidFill>
                  <a:srgbClr val="32363A"/>
                </a:solidFill>
              </a:rPr>
              <a:t>	</a:t>
            </a:r>
            <a:r>
              <a:rPr lang="en-US" b="0" i="0" dirty="0">
                <a:solidFill>
                  <a:srgbClr val="000000"/>
                </a:solidFill>
                <a:effectLst/>
              </a:rPr>
              <a:t>sap</a:t>
            </a:r>
            <a:r>
              <a:rPr lang="en-US" b="0" i="0" dirty="0">
                <a:solidFill>
                  <a:srgbClr val="666600"/>
                </a:solidFill>
                <a:effectLst/>
              </a:rPr>
              <a:t>.</a:t>
            </a:r>
            <a:r>
              <a:rPr lang="en-US" b="0" i="0" dirty="0">
                <a:solidFill>
                  <a:srgbClr val="000000"/>
                </a:solidFill>
                <a:effectLst/>
              </a:rPr>
              <a:t>ui</a:t>
            </a:r>
            <a:r>
              <a:rPr lang="en-US" b="0" i="0" dirty="0">
                <a:solidFill>
                  <a:srgbClr val="666600"/>
                </a:solidFill>
                <a:effectLst/>
              </a:rPr>
              <a:t>.</a:t>
            </a:r>
            <a:r>
              <a:rPr lang="en-US" b="0" i="0" dirty="0">
                <a:solidFill>
                  <a:srgbClr val="000000"/>
                </a:solidFill>
                <a:effectLst/>
              </a:rPr>
              <a:t>define</a:t>
            </a:r>
            <a:r>
              <a:rPr lang="en-US" b="0" i="0" dirty="0">
                <a:solidFill>
                  <a:srgbClr val="666600"/>
                </a:solidFill>
                <a:effectLst/>
              </a:rPr>
              <a:t>([</a:t>
            </a:r>
            <a:r>
              <a:rPr lang="en-US" b="0" i="0" dirty="0">
                <a:solidFill>
                  <a:srgbClr val="000000"/>
                </a:solidFill>
                <a:effectLst/>
              </a:rPr>
              <a:t> </a:t>
            </a:r>
            <a:r>
              <a:rPr lang="en-US" b="0" i="0" dirty="0">
                <a:solidFill>
                  <a:srgbClr val="008800"/>
                </a:solidFill>
                <a:effectLst/>
              </a:rPr>
              <a:t>"sap/ui/core/mvc/Controller"</a:t>
            </a:r>
            <a:r>
              <a:rPr lang="en-US" b="0" i="0" dirty="0">
                <a:solidFill>
                  <a:srgbClr val="000000"/>
                </a:solidFill>
                <a:effectLst/>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000088"/>
                </a:solidFill>
                <a:effectLst/>
              </a:rPr>
              <a:t>function</a:t>
            </a:r>
            <a:r>
              <a:rPr lang="en-US" b="0" i="0" dirty="0">
                <a:solidFill>
                  <a:srgbClr val="666600"/>
                </a:solidFill>
                <a:effectLst/>
              </a:rPr>
              <a:t>(</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b="0" i="0" dirty="0">
                <a:solidFill>
                  <a:srgbClr val="666600"/>
                </a:solidFill>
                <a:effectLst/>
              </a:rPr>
              <a:t>		</a:t>
            </a:r>
            <a:r>
              <a:rPr lang="en-US" b="0" i="0" dirty="0">
                <a:solidFill>
                  <a:srgbClr val="008800"/>
                </a:solidFill>
                <a:effectLst/>
              </a:rPr>
              <a:t>"use strict"</a:t>
            </a:r>
            <a:r>
              <a:rPr lang="en-US" b="0" i="0" dirty="0">
                <a:solidFill>
                  <a:srgbClr val="666600"/>
                </a:solidFill>
                <a:effectLst/>
              </a:rPr>
              <a:t>;</a:t>
            </a:r>
            <a:r>
              <a:rPr lang="en-US" b="0" i="0" dirty="0">
                <a:solidFill>
                  <a:srgbClr val="000000"/>
                </a:solidFill>
                <a:effectLst/>
              </a:rPr>
              <a:t> </a:t>
            </a:r>
          </a:p>
          <a:p>
            <a:r>
              <a:rPr lang="en-US" dirty="0">
                <a:solidFill>
                  <a:srgbClr val="000000"/>
                </a:solidFill>
              </a:rPr>
              <a:t>		</a:t>
            </a:r>
            <a:r>
              <a:rPr lang="en-US" b="0" i="0" dirty="0">
                <a:solidFill>
                  <a:srgbClr val="000088"/>
                </a:solidFill>
                <a:effectLst/>
              </a:rPr>
              <a:t>return</a:t>
            </a:r>
            <a:r>
              <a:rPr lang="en-US" b="0" i="0" dirty="0">
                <a:solidFill>
                  <a:srgbClr val="000000"/>
                </a:solidFill>
                <a:effectLst/>
              </a:rPr>
              <a:t> </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extend</a:t>
            </a:r>
            <a:r>
              <a:rPr lang="en-US" b="0" i="0" dirty="0">
                <a:solidFill>
                  <a:srgbClr val="666600"/>
                </a:solidFill>
                <a:effectLst/>
              </a:rPr>
              <a:t>(</a:t>
            </a:r>
            <a:r>
              <a:rPr lang="en-US" b="0" i="0" dirty="0">
                <a:solidFill>
                  <a:srgbClr val="008800"/>
                </a:solidFill>
                <a:effectLst/>
              </a:rPr>
              <a:t>“Address of 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dirty="0">
                <a:solidFill>
                  <a:srgbClr val="666600"/>
                </a:solidFill>
              </a:rPr>
              <a:t>			</a:t>
            </a:r>
            <a:r>
              <a:rPr lang="en-US" b="0" i="0" dirty="0">
                <a:solidFill>
                  <a:srgbClr val="880000"/>
                </a:solidFill>
                <a:effectLst/>
              </a:rPr>
              <a:t>// controller logic goes here</a:t>
            </a:r>
            <a:r>
              <a:rPr lang="en-US" b="0" i="0" dirty="0">
                <a:solidFill>
                  <a:srgbClr val="000000"/>
                </a:solidFill>
                <a:effectLst/>
              </a:rPr>
              <a:t> </a:t>
            </a:r>
          </a:p>
          <a:p>
            <a:r>
              <a:rPr lang="en-US" dirty="0">
                <a:solidFill>
                  <a:srgbClr val="000000"/>
                </a:solidFill>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666600"/>
                </a:solidFill>
                <a:effectLst/>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248663" y="1106430"/>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285054" y="5553983"/>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37496" y="5680928"/>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lgn="just">
              <a:buFont typeface="Wingdings" panose="05000000000000000000" pitchFamily="2" charset="2"/>
              <a:buChar char="§"/>
            </a:pPr>
            <a:r>
              <a:rPr lang="en-US" sz="1800" dirty="0"/>
              <a:t>To obtain UI5 element object, we need to first get Application object,</a:t>
            </a:r>
          </a:p>
          <a:p>
            <a:pPr marL="742950" lvl="1" indent="-285750" algn="just">
              <a:buFont typeface="Wingdings" panose="05000000000000000000" pitchFamily="2" charset="2"/>
              <a:buChar char="§"/>
            </a:pPr>
            <a:r>
              <a:rPr lang="en-US" b="1" dirty="0"/>
              <a:t>	sap.ui.getCore()</a:t>
            </a:r>
          </a:p>
          <a:p>
            <a:pPr marL="742950" lvl="1" indent="-285750" algn="just">
              <a:buFont typeface="Wingdings" panose="05000000000000000000" pitchFamily="2" charset="2"/>
              <a:buChar char="§"/>
            </a:pPr>
            <a:r>
              <a:rPr lang="en-US" sz="1800" dirty="0"/>
              <a:t>On top of App object, we can get UI5 element object and finally </a:t>
            </a:r>
          </a:p>
          <a:p>
            <a:pPr marL="742950" lvl="1" indent="-285750" algn="just">
              <a:buFont typeface="Wingdings" panose="05000000000000000000" pitchFamily="2" charset="2"/>
              <a:buChar char="§"/>
            </a:pPr>
            <a:r>
              <a:rPr lang="en-US" b="1" dirty="0"/>
              <a:t>	</a:t>
            </a:r>
            <a:r>
              <a:rPr lang="en-US" sz="1800" b="1" dirty="0"/>
              <a:t>byId</a:t>
            </a:r>
            <a:r>
              <a:rPr lang="en-US" sz="1800" dirty="0"/>
              <a:t>(“just pass ID”)</a:t>
            </a:r>
          </a:p>
          <a:p>
            <a:pPr marL="742950" lvl="1" indent="-285750" algn="just">
              <a:buFont typeface="Wingdings" panose="05000000000000000000" pitchFamily="2" charset="2"/>
              <a:buChar char="§"/>
            </a:pPr>
            <a:r>
              <a:rPr lang="en-US" sz="1800" dirty="0"/>
              <a:t>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3">
            <a:extLst>
              <a:ext uri="{FF2B5EF4-FFF2-40B4-BE49-F238E27FC236}">
                <a16:creationId xmlns:a16="http://schemas.microsoft.com/office/drawing/2014/main" id="{94582B3F-F818-4D01-AC23-24843BC2591E}"/>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Flow of Ui5 Application</a:t>
            </a:r>
          </a:p>
        </p:txBody>
      </p:sp>
      <p:sp>
        <p:nvSpPr>
          <p:cNvPr id="74" name="Rectangle 73">
            <a:extLst>
              <a:ext uri="{FF2B5EF4-FFF2-40B4-BE49-F238E27FC236}">
                <a16:creationId xmlns:a16="http://schemas.microsoft.com/office/drawing/2014/main" id="{2250FB8B-EA2C-4C76-BD81-572696241FF5}"/>
              </a:ext>
            </a:extLst>
          </p:cNvPr>
          <p:cNvSpPr/>
          <p:nvPr/>
        </p:nvSpPr>
        <p:spPr>
          <a:xfrm>
            <a:off x="621804" y="1957263"/>
            <a:ext cx="2792598" cy="443689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Browser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a:extLst>
              <a:ext uri="{FF2B5EF4-FFF2-40B4-BE49-F238E27FC236}">
                <a16:creationId xmlns:a16="http://schemas.microsoft.com/office/drawing/2014/main" id="{7A9D3D17-CEB6-4E42-9BA1-CD91EEEF6D72}"/>
              </a:ext>
            </a:extLst>
          </p:cNvPr>
          <p:cNvSpPr/>
          <p:nvPr/>
        </p:nvSpPr>
        <p:spPr>
          <a:xfrm>
            <a:off x="1002613" y="2331994"/>
            <a:ext cx="2030980" cy="251734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Index.html</a:t>
            </a:r>
          </a:p>
          <a:p>
            <a:pPr algn="ctr"/>
            <a:endParaRPr lang="en-US" dirty="0"/>
          </a:p>
          <a:p>
            <a:r>
              <a:rPr lang="en-US" sz="700" dirty="0"/>
              <a:t> </a:t>
            </a:r>
            <a:r>
              <a:rPr lang="en-US" sz="1200" dirty="0"/>
              <a:t>var </a:t>
            </a:r>
            <a:r>
              <a:rPr lang="en-US" sz="1200" dirty="0" err="1"/>
              <a:t>oView</a:t>
            </a:r>
            <a:r>
              <a:rPr lang="en-US" sz="1200" dirty="0"/>
              <a:t> = new </a:t>
            </a:r>
            <a:r>
              <a:rPr lang="en-US" sz="1200" dirty="0" err="1"/>
              <a:t>sap.ui.view</a:t>
            </a:r>
            <a:r>
              <a:rPr lang="en-US" sz="1200" dirty="0"/>
              <a:t>({</a:t>
            </a:r>
          </a:p>
          <a:p>
            <a:r>
              <a:rPr lang="en-US" sz="1200" dirty="0"/>
              <a:t>                </a:t>
            </a:r>
            <a:r>
              <a:rPr lang="en-US" sz="1200" dirty="0" err="1"/>
              <a:t>viewName</a:t>
            </a:r>
            <a:r>
              <a:rPr lang="en-US" sz="1200" dirty="0"/>
              <a:t>: "</a:t>
            </a:r>
            <a:r>
              <a:rPr lang="en-US" sz="1200" dirty="0" err="1"/>
              <a:t>singchan.view.Main</a:t>
            </a:r>
            <a:r>
              <a:rPr lang="en-US" sz="1200" dirty="0"/>
              <a:t>",</a:t>
            </a:r>
          </a:p>
          <a:p>
            <a:r>
              <a:rPr lang="en-US" sz="1200" dirty="0"/>
              <a:t>                type: "JS"</a:t>
            </a:r>
          </a:p>
          <a:p>
            <a:r>
              <a:rPr lang="en-US" sz="1200" dirty="0"/>
              <a:t>            });</a:t>
            </a:r>
          </a:p>
          <a:p>
            <a:pPr algn="ctr"/>
            <a:endParaRPr lang="en-US" dirty="0"/>
          </a:p>
        </p:txBody>
      </p:sp>
      <p:sp>
        <p:nvSpPr>
          <p:cNvPr id="76" name="Arrow: Right 75">
            <a:extLst>
              <a:ext uri="{FF2B5EF4-FFF2-40B4-BE49-F238E27FC236}">
                <a16:creationId xmlns:a16="http://schemas.microsoft.com/office/drawing/2014/main" id="{DDC2ED95-1D0D-4922-9C85-76E315B707BC}"/>
              </a:ext>
            </a:extLst>
          </p:cNvPr>
          <p:cNvSpPr/>
          <p:nvPr/>
        </p:nvSpPr>
        <p:spPr>
          <a:xfrm>
            <a:off x="3033593" y="2446495"/>
            <a:ext cx="1396299" cy="268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E29644E-6469-4666-8B71-BB9805BC74A1}"/>
              </a:ext>
            </a:extLst>
          </p:cNvPr>
          <p:cNvSpPr/>
          <p:nvPr/>
        </p:nvSpPr>
        <p:spPr>
          <a:xfrm>
            <a:off x="8618788" y="2219101"/>
            <a:ext cx="2366314" cy="18278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View</a:t>
            </a:r>
          </a:p>
          <a:p>
            <a:pPr algn="ctr"/>
            <a:endParaRPr lang="en-US" sz="1400" dirty="0"/>
          </a:p>
          <a:p>
            <a:pPr algn="ctr"/>
            <a:r>
              <a:rPr lang="en-US" sz="1400" b="1" dirty="0" err="1"/>
              <a:t>getControllerName</a:t>
            </a:r>
            <a:endParaRPr lang="en-US" sz="1400" b="1" dirty="0"/>
          </a:p>
          <a:p>
            <a:pPr algn="ctr"/>
            <a:r>
              <a:rPr lang="en-US" sz="1400" b="1" dirty="0"/>
              <a:t>Return CONTOLLER</a:t>
            </a:r>
          </a:p>
          <a:p>
            <a:pPr algn="ctr"/>
            <a:endParaRPr lang="en-US" sz="1400" b="1" dirty="0"/>
          </a:p>
          <a:p>
            <a:pPr algn="ctr"/>
            <a:endParaRPr lang="en-US" sz="1400" b="1" dirty="0"/>
          </a:p>
          <a:p>
            <a:pPr algn="ctr"/>
            <a:r>
              <a:rPr lang="en-US" sz="1400" b="1" dirty="0" err="1"/>
              <a:t>createContent</a:t>
            </a:r>
            <a:r>
              <a:rPr lang="en-US" sz="1400" b="1" dirty="0"/>
              <a:t> ©</a:t>
            </a:r>
          </a:p>
          <a:p>
            <a:pPr algn="ctr"/>
            <a:r>
              <a:rPr lang="en-US" sz="1400" dirty="0"/>
              <a:t>Return CONTROL_OBJ</a:t>
            </a:r>
          </a:p>
          <a:p>
            <a:pPr algn="ctr"/>
            <a:endParaRPr lang="en-US" dirty="0"/>
          </a:p>
        </p:txBody>
      </p:sp>
      <p:cxnSp>
        <p:nvCxnSpPr>
          <p:cNvPr id="78" name="Straight Arrow Connector 77">
            <a:extLst>
              <a:ext uri="{FF2B5EF4-FFF2-40B4-BE49-F238E27FC236}">
                <a16:creationId xmlns:a16="http://schemas.microsoft.com/office/drawing/2014/main" id="{A6632300-8BAC-464A-BEA2-98D76294BDBE}"/>
              </a:ext>
            </a:extLst>
          </p:cNvPr>
          <p:cNvCxnSpPr/>
          <p:nvPr/>
        </p:nvCxnSpPr>
        <p:spPr>
          <a:xfrm flipV="1">
            <a:off x="2398912" y="1473883"/>
            <a:ext cx="1396299" cy="91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hought Bubble: Cloud 78">
            <a:extLst>
              <a:ext uri="{FF2B5EF4-FFF2-40B4-BE49-F238E27FC236}">
                <a16:creationId xmlns:a16="http://schemas.microsoft.com/office/drawing/2014/main" id="{98892170-918E-4A8F-BA41-CB7C0242466D}"/>
              </a:ext>
            </a:extLst>
          </p:cNvPr>
          <p:cNvSpPr/>
          <p:nvPr/>
        </p:nvSpPr>
        <p:spPr>
          <a:xfrm>
            <a:off x="3795210" y="1209578"/>
            <a:ext cx="1269363" cy="56214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CDN</a:t>
            </a:r>
          </a:p>
        </p:txBody>
      </p:sp>
      <p:cxnSp>
        <p:nvCxnSpPr>
          <p:cNvPr id="80" name="Straight Arrow Connector 79">
            <a:extLst>
              <a:ext uri="{FF2B5EF4-FFF2-40B4-BE49-F238E27FC236}">
                <a16:creationId xmlns:a16="http://schemas.microsoft.com/office/drawing/2014/main" id="{EF165079-0346-4AC4-8ABB-D839B2137C78}"/>
              </a:ext>
            </a:extLst>
          </p:cNvPr>
          <p:cNvCxnSpPr/>
          <p:nvPr/>
        </p:nvCxnSpPr>
        <p:spPr>
          <a:xfrm flipH="1">
            <a:off x="3033593" y="1771718"/>
            <a:ext cx="1015490" cy="67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693CFAC-4F31-478A-971B-D2946A001BAB}"/>
              </a:ext>
            </a:extLst>
          </p:cNvPr>
          <p:cNvSpPr txBox="1"/>
          <p:nvPr/>
        </p:nvSpPr>
        <p:spPr>
          <a:xfrm>
            <a:off x="3541338" y="1874370"/>
            <a:ext cx="1354100" cy="268991"/>
          </a:xfrm>
          <a:prstGeom prst="rect">
            <a:avLst/>
          </a:prstGeom>
          <a:noFill/>
        </p:spPr>
        <p:txBody>
          <a:bodyPr wrap="square" rtlCol="0">
            <a:spAutoFit/>
          </a:bodyPr>
          <a:lstStyle/>
          <a:p>
            <a:r>
              <a:rPr lang="en-US" sz="1600" b="1" dirty="0"/>
              <a:t>bootstrap</a:t>
            </a:r>
          </a:p>
        </p:txBody>
      </p:sp>
      <p:sp>
        <p:nvSpPr>
          <p:cNvPr id="82" name="Rectangle 81">
            <a:extLst>
              <a:ext uri="{FF2B5EF4-FFF2-40B4-BE49-F238E27FC236}">
                <a16:creationId xmlns:a16="http://schemas.microsoft.com/office/drawing/2014/main" id="{CA0440DC-DC47-4FB0-A462-2A41A0C25263}"/>
              </a:ext>
            </a:extLst>
          </p:cNvPr>
          <p:cNvSpPr/>
          <p:nvPr/>
        </p:nvSpPr>
        <p:spPr>
          <a:xfrm>
            <a:off x="4429892" y="2219101"/>
            <a:ext cx="2602193" cy="41031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SAPUI5 Framework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3" name="Oval 82">
            <a:extLst>
              <a:ext uri="{FF2B5EF4-FFF2-40B4-BE49-F238E27FC236}">
                <a16:creationId xmlns:a16="http://schemas.microsoft.com/office/drawing/2014/main" id="{0D63100D-A87D-492E-9C38-43F2A251E83F}"/>
              </a:ext>
            </a:extLst>
          </p:cNvPr>
          <p:cNvSpPr/>
          <p:nvPr/>
        </p:nvSpPr>
        <p:spPr>
          <a:xfrm>
            <a:off x="2843189" y="1885363"/>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Arrow: Right 83">
            <a:extLst>
              <a:ext uri="{FF2B5EF4-FFF2-40B4-BE49-F238E27FC236}">
                <a16:creationId xmlns:a16="http://schemas.microsoft.com/office/drawing/2014/main" id="{4564B888-803C-4F81-A32F-B1611582C887}"/>
              </a:ext>
            </a:extLst>
          </p:cNvPr>
          <p:cNvSpPr/>
          <p:nvPr/>
        </p:nvSpPr>
        <p:spPr>
          <a:xfrm>
            <a:off x="7032085" y="2587798"/>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30EE0C12-D515-4120-B17A-6285F25B5C2E}"/>
              </a:ext>
            </a:extLst>
          </p:cNvPr>
          <p:cNvSpPr/>
          <p:nvPr/>
        </p:nvSpPr>
        <p:spPr>
          <a:xfrm>
            <a:off x="7635032" y="242765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6" name="Arrow: Right 85">
            <a:extLst>
              <a:ext uri="{FF2B5EF4-FFF2-40B4-BE49-F238E27FC236}">
                <a16:creationId xmlns:a16="http://schemas.microsoft.com/office/drawing/2014/main" id="{916B2DF9-A7EE-415D-A588-9B00B4BFC50B}"/>
              </a:ext>
            </a:extLst>
          </p:cNvPr>
          <p:cNvSpPr/>
          <p:nvPr/>
        </p:nvSpPr>
        <p:spPr>
          <a:xfrm rot="10800000">
            <a:off x="7000351" y="2828403"/>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65BF5BC-7873-4EB9-9D7D-E7BE56A6D64A}"/>
              </a:ext>
            </a:extLst>
          </p:cNvPr>
          <p:cNvSpPr/>
          <p:nvPr/>
        </p:nvSpPr>
        <p:spPr>
          <a:xfrm>
            <a:off x="8618788" y="4620568"/>
            <a:ext cx="2366314" cy="177358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endParaRPr lang="en-US" sz="1400" dirty="0"/>
          </a:p>
          <a:p>
            <a:pPr algn="ctr"/>
            <a:r>
              <a:rPr lang="en-US" sz="1400" b="1" dirty="0" err="1"/>
              <a:t>onInit</a:t>
            </a:r>
            <a:endParaRPr lang="en-US" sz="1400" b="1" dirty="0"/>
          </a:p>
        </p:txBody>
      </p:sp>
      <p:sp>
        <p:nvSpPr>
          <p:cNvPr id="88" name="Arrow: Right 87">
            <a:extLst>
              <a:ext uri="{FF2B5EF4-FFF2-40B4-BE49-F238E27FC236}">
                <a16:creationId xmlns:a16="http://schemas.microsoft.com/office/drawing/2014/main" id="{A1900B77-135E-4D90-A655-83D1E12E371C}"/>
              </a:ext>
            </a:extLst>
          </p:cNvPr>
          <p:cNvSpPr/>
          <p:nvPr/>
        </p:nvSpPr>
        <p:spPr>
          <a:xfrm>
            <a:off x="6921016" y="4605619"/>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row: Right 88">
            <a:extLst>
              <a:ext uri="{FF2B5EF4-FFF2-40B4-BE49-F238E27FC236}">
                <a16:creationId xmlns:a16="http://schemas.microsoft.com/office/drawing/2014/main" id="{CA954DE0-6E8B-4344-931D-F90A9874F5B8}"/>
              </a:ext>
            </a:extLst>
          </p:cNvPr>
          <p:cNvSpPr/>
          <p:nvPr/>
        </p:nvSpPr>
        <p:spPr>
          <a:xfrm rot="10800000">
            <a:off x="6889282" y="484622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6D9C716D-69DE-4795-9C82-9405C7DFD48E}"/>
              </a:ext>
            </a:extLst>
          </p:cNvPr>
          <p:cNvSpPr/>
          <p:nvPr/>
        </p:nvSpPr>
        <p:spPr>
          <a:xfrm>
            <a:off x="7588494" y="4432898"/>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1" name="Arrow: Right 90">
            <a:extLst>
              <a:ext uri="{FF2B5EF4-FFF2-40B4-BE49-F238E27FC236}">
                <a16:creationId xmlns:a16="http://schemas.microsoft.com/office/drawing/2014/main" id="{4A102E1A-E0C3-467D-810F-CA5D50C7AECD}"/>
              </a:ext>
            </a:extLst>
          </p:cNvPr>
          <p:cNvSpPr/>
          <p:nvPr/>
        </p:nvSpPr>
        <p:spPr>
          <a:xfrm>
            <a:off x="6897727" y="5536363"/>
            <a:ext cx="2602193"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Arrow: Right 91">
            <a:extLst>
              <a:ext uri="{FF2B5EF4-FFF2-40B4-BE49-F238E27FC236}">
                <a16:creationId xmlns:a16="http://schemas.microsoft.com/office/drawing/2014/main" id="{9A107F1C-73DB-467D-B478-BC5F9464E5DF}"/>
              </a:ext>
            </a:extLst>
          </p:cNvPr>
          <p:cNvSpPr/>
          <p:nvPr/>
        </p:nvSpPr>
        <p:spPr>
          <a:xfrm rot="10800000">
            <a:off x="6895665" y="5776967"/>
            <a:ext cx="2484740"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B297DCE0-7AC2-42C2-A043-44D57C21B5CC}"/>
              </a:ext>
            </a:extLst>
          </p:cNvPr>
          <p:cNvSpPr/>
          <p:nvPr/>
        </p:nvSpPr>
        <p:spPr>
          <a:xfrm>
            <a:off x="7565206" y="5363642"/>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4" name="Oval 93">
            <a:extLst>
              <a:ext uri="{FF2B5EF4-FFF2-40B4-BE49-F238E27FC236}">
                <a16:creationId xmlns:a16="http://schemas.microsoft.com/office/drawing/2014/main" id="{2C1D8896-DFFF-4B98-B128-A2970D98B9EE}"/>
              </a:ext>
            </a:extLst>
          </p:cNvPr>
          <p:cNvSpPr/>
          <p:nvPr/>
        </p:nvSpPr>
        <p:spPr>
          <a:xfrm>
            <a:off x="5933911" y="4605619"/>
            <a:ext cx="1015490" cy="70077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C</a:t>
            </a:r>
          </a:p>
        </p:txBody>
      </p:sp>
      <p:sp>
        <p:nvSpPr>
          <p:cNvPr id="95" name="Oval 94">
            <a:extLst>
              <a:ext uri="{FF2B5EF4-FFF2-40B4-BE49-F238E27FC236}">
                <a16:creationId xmlns:a16="http://schemas.microsoft.com/office/drawing/2014/main" id="{CC692113-9556-4287-ABA0-2F7FB9E0D91B}"/>
              </a:ext>
            </a:extLst>
          </p:cNvPr>
          <p:cNvSpPr/>
          <p:nvPr/>
        </p:nvSpPr>
        <p:spPr>
          <a:xfrm>
            <a:off x="6332388" y="3111500"/>
            <a:ext cx="636229" cy="5505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0000"/>
                </a:solidFill>
              </a:rPr>
              <a:t>C</a:t>
            </a:r>
          </a:p>
        </p:txBody>
      </p:sp>
      <p:sp>
        <p:nvSpPr>
          <p:cNvPr id="96" name="Arrow: Right 95">
            <a:extLst>
              <a:ext uri="{FF2B5EF4-FFF2-40B4-BE49-F238E27FC236}">
                <a16:creationId xmlns:a16="http://schemas.microsoft.com/office/drawing/2014/main" id="{0532C916-5304-4D80-861E-52A90DFB9F50}"/>
              </a:ext>
            </a:extLst>
          </p:cNvPr>
          <p:cNvSpPr/>
          <p:nvPr/>
        </p:nvSpPr>
        <p:spPr>
          <a:xfrm>
            <a:off x="7000351" y="329897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CCA1CC9-81FC-464F-8A41-4BA79213063E}"/>
              </a:ext>
            </a:extLst>
          </p:cNvPr>
          <p:cNvSpPr/>
          <p:nvPr/>
        </p:nvSpPr>
        <p:spPr>
          <a:xfrm>
            <a:off x="7603298" y="3138831"/>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98" name="Arrow: Right 97">
            <a:extLst>
              <a:ext uri="{FF2B5EF4-FFF2-40B4-BE49-F238E27FC236}">
                <a16:creationId xmlns:a16="http://schemas.microsoft.com/office/drawing/2014/main" id="{FBB857BA-B5DA-4F15-BF52-7B70403837D3}"/>
              </a:ext>
            </a:extLst>
          </p:cNvPr>
          <p:cNvSpPr/>
          <p:nvPr/>
        </p:nvSpPr>
        <p:spPr>
          <a:xfrm rot="10800000">
            <a:off x="5330964" y="3539578"/>
            <a:ext cx="3478229"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E04F637E-DA6A-4DF4-8452-CE8A54B0AAC0}"/>
              </a:ext>
            </a:extLst>
          </p:cNvPr>
          <p:cNvSpPr/>
          <p:nvPr/>
        </p:nvSpPr>
        <p:spPr>
          <a:xfrm>
            <a:off x="4080817" y="3585462"/>
            <a:ext cx="1250147" cy="109231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sp>
        <p:nvSpPr>
          <p:cNvPr id="100" name="Oval 99">
            <a:extLst>
              <a:ext uri="{FF2B5EF4-FFF2-40B4-BE49-F238E27FC236}">
                <a16:creationId xmlns:a16="http://schemas.microsoft.com/office/drawing/2014/main" id="{D7638200-D08B-482E-865C-5E2421631B8D}"/>
              </a:ext>
            </a:extLst>
          </p:cNvPr>
          <p:cNvSpPr/>
          <p:nvPr/>
        </p:nvSpPr>
        <p:spPr>
          <a:xfrm>
            <a:off x="5191509" y="390830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1" name="Rectangle: Rounded Corners 100">
            <a:extLst>
              <a:ext uri="{FF2B5EF4-FFF2-40B4-BE49-F238E27FC236}">
                <a16:creationId xmlns:a16="http://schemas.microsoft.com/office/drawing/2014/main" id="{BAA3D9A4-941C-4DF4-8FC2-CED6FA91C86C}"/>
              </a:ext>
            </a:extLst>
          </p:cNvPr>
          <p:cNvSpPr/>
          <p:nvPr/>
        </p:nvSpPr>
        <p:spPr>
          <a:xfrm>
            <a:off x="1066081" y="4989040"/>
            <a:ext cx="1967512" cy="13332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a:t>
            </a:r>
          </a:p>
        </p:txBody>
      </p:sp>
      <p:cxnSp>
        <p:nvCxnSpPr>
          <p:cNvPr id="102" name="Connector: Elbow 101">
            <a:extLst>
              <a:ext uri="{FF2B5EF4-FFF2-40B4-BE49-F238E27FC236}">
                <a16:creationId xmlns:a16="http://schemas.microsoft.com/office/drawing/2014/main" id="{AE1088D7-13B3-45E9-900B-10B3960C8EBE}"/>
              </a:ext>
            </a:extLst>
          </p:cNvPr>
          <p:cNvCxnSpPr>
            <a:stCxn id="99" idx="1"/>
            <a:endCxn id="101" idx="3"/>
          </p:cNvCxnSpPr>
          <p:nvPr/>
        </p:nvCxnSpPr>
        <p:spPr>
          <a:xfrm rot="10800000" flipV="1">
            <a:off x="3033593" y="4131620"/>
            <a:ext cx="1047224" cy="1524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FC4359F2-A7EF-4CCA-AEAE-4A5C4AFF20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4" name="Footer Placeholder 45">
            <a:extLst>
              <a:ext uri="{FF2B5EF4-FFF2-40B4-BE49-F238E27FC236}">
                <a16:creationId xmlns:a16="http://schemas.microsoft.com/office/drawing/2014/main" id="{30E1D2FB-A3CF-4D4F-90D7-974089A9D47B}"/>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386533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SAP UI5 Project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7" name="TextBox 16">
            <a:extLst>
              <a:ext uri="{FF2B5EF4-FFF2-40B4-BE49-F238E27FC236}">
                <a16:creationId xmlns:a16="http://schemas.microsoft.com/office/drawing/2014/main" id="{A87927C0-1F93-4E79-A6F0-7DB3C649D855}"/>
              </a:ext>
            </a:extLst>
          </p:cNvPr>
          <p:cNvSpPr txBox="1"/>
          <p:nvPr/>
        </p:nvSpPr>
        <p:spPr>
          <a:xfrm>
            <a:off x="360217" y="887797"/>
            <a:ext cx="8746838" cy="5076005"/>
          </a:xfrm>
          <a:prstGeom prst="rect">
            <a:avLst/>
          </a:prstGeom>
          <a:noFill/>
        </p:spPr>
        <p:txBody>
          <a:bodyPr wrap="square">
            <a:spAutoFit/>
          </a:bodyPr>
          <a:lstStyle/>
          <a:p>
            <a:pPr marL="342900" indent="-342900" algn="just" defTabSz="914126">
              <a:buFont typeface="Wingdings" panose="05000000000000000000" pitchFamily="2" charset="2"/>
              <a:buChar char="ü"/>
            </a:pPr>
            <a:r>
              <a:rPr lang="en-US" sz="1799" dirty="0">
                <a:solidFill>
                  <a:schemeClr val="tx1">
                    <a:lumMod val="95000"/>
                    <a:lumOff val="5000"/>
                  </a:schemeClr>
                </a:solidFill>
              </a:rPr>
              <a:t>Start with a project folder and all the productive files inside the webapp folder</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Initialize a node project (</a:t>
            </a:r>
            <a:r>
              <a:rPr lang="en-US" sz="1799" b="1" dirty="0">
                <a:solidFill>
                  <a:schemeClr val="tx1">
                    <a:lumMod val="95000"/>
                    <a:lumOff val="5000"/>
                  </a:schemeClr>
                </a:solidFill>
              </a:rPr>
              <a:t>npm init) </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Add a manifest.json file inside UI5 project (inside webapp) which talks about our project properties (sap.app, sap.ui, sap.ui5)</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Mention that this is a UI5 type project hence we run a command called </a:t>
            </a:r>
            <a:r>
              <a:rPr lang="en-US" sz="1799" b="1" dirty="0">
                <a:solidFill>
                  <a:schemeClr val="tx1">
                    <a:lumMod val="95000"/>
                    <a:lumOff val="5000"/>
                  </a:schemeClr>
                </a:solidFill>
              </a:rPr>
              <a:t>ui5 init</a:t>
            </a:r>
          </a:p>
          <a:p>
            <a:pPr marL="342900" indent="-342900" algn="just" defTabSz="914126">
              <a:buAutoNum type="arabicPeriod"/>
            </a:pPr>
            <a:r>
              <a:rPr lang="en-US" sz="1799" dirty="0">
                <a:solidFill>
                  <a:schemeClr val="tx1">
                    <a:lumMod val="95000"/>
                    <a:lumOff val="5000"/>
                  </a:schemeClr>
                </a:solidFill>
              </a:rPr>
              <a:t>Create an HTML file (index.html)</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HTML Head and body</a:t>
            </a:r>
          </a:p>
          <a:p>
            <a:pPr marL="952393" lvl="1" indent="-342900" defTabSz="914126">
              <a:buFont typeface="Wingdings" panose="05000000000000000000" pitchFamily="2" charset="2"/>
              <a:buChar char="ü"/>
            </a:pPr>
            <a:r>
              <a:rPr lang="en-US" sz="1799" dirty="0">
                <a:solidFill>
                  <a:schemeClr val="tx1">
                    <a:lumMod val="95000"/>
                    <a:lumOff val="5000"/>
                  </a:schemeClr>
                </a:solidFill>
              </a:rPr>
              <a:t>Add the Bootstrap code for HTML, load sap ui5 from CDN </a:t>
            </a:r>
            <a:r>
              <a:rPr lang="en-US" sz="1799" dirty="0">
                <a:solidFill>
                  <a:schemeClr val="accent5">
                    <a:lumMod val="75000"/>
                  </a:schemeClr>
                </a:solidFill>
                <a:hlinkClick r:id="rId3">
                  <a:extLst>
                    <a:ext uri="{A12FA001-AC4F-418D-AE19-62706E023703}">
                      <ahyp:hlinkClr xmlns:ahyp="http://schemas.microsoft.com/office/drawing/2018/hyperlinkcolor" val="tx"/>
                    </a:ext>
                  </a:extLst>
                </a:hlinkClick>
              </a:rPr>
              <a:t>https://sapui5.hana.ondemand.com/resources/sap-ui-core.js</a:t>
            </a:r>
            <a:endParaRPr lang="en-US" sz="1799" dirty="0">
              <a:solidFill>
                <a:schemeClr val="accent5">
                  <a:lumMod val="75000"/>
                </a:schemeClr>
              </a:solidFill>
            </a:endParaRP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Along with step 2, we will specify theme, library, and the path where all our project resources are present</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object of our first view</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Place this view in the body</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Now create a view/Our view and in this view, we will add the control (JS View), when we implement view, we need to add 2 methods </a:t>
            </a:r>
            <a:r>
              <a:rPr lang="en-US" sz="1799" b="1" dirty="0">
                <a:solidFill>
                  <a:schemeClr val="tx1">
                    <a:lumMod val="95000"/>
                    <a:lumOff val="5000"/>
                  </a:schemeClr>
                </a:solidFill>
              </a:rPr>
              <a:t>createContent </a:t>
            </a:r>
            <a:r>
              <a:rPr lang="en-US" sz="1799" dirty="0">
                <a:solidFill>
                  <a:schemeClr val="tx1">
                    <a:lumMod val="95000"/>
                    <a:lumOff val="5000"/>
                  </a:schemeClr>
                </a:solidFill>
              </a:rPr>
              <a:t>and </a:t>
            </a:r>
            <a:r>
              <a:rPr lang="en-US" sz="1799" b="1" dirty="0">
                <a:solidFill>
                  <a:schemeClr val="tx1">
                    <a:lumMod val="95000"/>
                    <a:lumOff val="5000"/>
                  </a:schemeClr>
                </a:solidFill>
              </a:rPr>
              <a:t>getControllerName</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Create a controller (like a class) for this view, we can also put a constructor method </a:t>
            </a:r>
            <a:r>
              <a:rPr lang="en-US" sz="1799" b="1" dirty="0">
                <a:solidFill>
                  <a:schemeClr val="tx1">
                    <a:lumMod val="95000"/>
                    <a:lumOff val="5000"/>
                  </a:schemeClr>
                </a:solidFill>
              </a:rPr>
              <a:t>onInit</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Execute project using </a:t>
            </a:r>
            <a:r>
              <a:rPr lang="en-US" sz="1799" b="1" dirty="0">
                <a:solidFill>
                  <a:schemeClr val="tx1">
                    <a:lumMod val="95000"/>
                    <a:lumOff val="5000"/>
                  </a:schemeClr>
                </a:solidFill>
              </a:rPr>
              <a:t>ui5 serve </a:t>
            </a:r>
            <a:r>
              <a:rPr lang="en-US" sz="1799" dirty="0">
                <a:solidFill>
                  <a:schemeClr val="tx1">
                    <a:lumMod val="95000"/>
                    <a:lumOff val="5000"/>
                  </a:schemeClr>
                </a:solidFill>
              </a:rPr>
              <a:t>command</a:t>
            </a:r>
          </a:p>
        </p:txBody>
      </p:sp>
      <p:pic>
        <p:nvPicPr>
          <p:cNvPr id="18" name="Picture 2">
            <a:extLst>
              <a:ext uri="{FF2B5EF4-FFF2-40B4-BE49-F238E27FC236}">
                <a16:creationId xmlns:a16="http://schemas.microsoft.com/office/drawing/2014/main" id="{793EE87A-8EF5-4030-A067-81CEFEE3A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09" y="1691692"/>
            <a:ext cx="2811948" cy="281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9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1725</TotalTime>
  <Words>2128</Words>
  <Application>Microsoft Office PowerPoint</Application>
  <PresentationFormat>Widescreen</PresentationFormat>
  <Paragraphs>339</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BentonSansRegular</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99</cp:revision>
  <dcterms:created xsi:type="dcterms:W3CDTF">2021-09-02T13:28:35Z</dcterms:created>
  <dcterms:modified xsi:type="dcterms:W3CDTF">2021-09-13T12:08:33Z</dcterms:modified>
</cp:coreProperties>
</file>